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2"/>
  </p:notesMasterIdLst>
  <p:sldIdLst>
    <p:sldId id="256" r:id="rId3"/>
    <p:sldId id="257" r:id="rId4"/>
    <p:sldId id="258" r:id="rId5"/>
    <p:sldId id="259" r:id="rId6"/>
    <p:sldId id="260" r:id="rId7"/>
    <p:sldId id="261" r:id="rId8"/>
    <p:sldId id="262" r:id="rId9"/>
    <p:sldId id="263" r:id="rId10"/>
    <p:sldId id="264" r:id="rId11"/>
  </p:sldIdLst>
  <p:sldSz cx="9144000" cy="5143500" type="screen16x9"/>
  <p:notesSz cx="6858000" cy="9144000"/>
  <p:embeddedFontLst>
    <p:embeddedFont>
      <p:font typeface="Nunito" pitchFamily="2" charset="0"/>
      <p:regular r:id="rId13"/>
      <p:bold r:id="rId14"/>
      <p:italic r:id="rId15"/>
      <p:boldItalic r:id="rId16"/>
    </p:embeddedFont>
    <p:embeddedFont>
      <p:font typeface="Nunito Medium" panose="020B0604020202020204" charset="0"/>
      <p:regular r:id="rId17"/>
      <p:bold r:id="rId18"/>
      <p:italic r:id="rId19"/>
      <p:boldItalic r:id="rId20"/>
    </p:embeddedFont>
    <p:embeddedFont>
      <p:font typeface="Nunito SemiBold"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8" y="113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markovml.com/blog/model-deployment"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ed9726f843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g2ed9726f843_1_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u="sng">
                <a:solidFill>
                  <a:schemeClr val="hlink"/>
                </a:solidFill>
                <a:hlinkClick r:id="rId3"/>
              </a:rPr>
              <a:t>Model Deployment: Considerations, Benefits &amp; Best Practices (markovml.com)</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ed9726f843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g2ed9726f843_1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ed9726f843_1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g2ed9726f843_1_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ed9726f843_1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g2ed9726f843_1_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ed9726f843_1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g2ed9726f843_1_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ed9726f843_1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 name="Google Shape;139;g2ed9726f843_1_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ed9726f843_1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g2ed9726f843_1_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ed9726f843_1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6" name="Google Shape;156;g2ed9726f843_1_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venturebeat.com/ai/why-do-87-of-data-science-projects-never-make-it-into-production/"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246458" y="255150"/>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sz="4300">
                <a:solidFill>
                  <a:schemeClr val="dk2"/>
                </a:solidFill>
                <a:latin typeface="Nunito SemiBold"/>
                <a:ea typeface="Nunito SemiBold"/>
                <a:cs typeface="Nunito SemiBold"/>
                <a:sym typeface="Nunito SemiBold"/>
              </a:rPr>
              <a:t>Machine Learning Model Deployment</a:t>
            </a:r>
            <a:endParaRPr sz="4300">
              <a:latin typeface="Nunito SemiBold"/>
              <a:ea typeface="Nunito SemiBold"/>
              <a:cs typeface="Nunito SemiBold"/>
              <a:sym typeface="Nunito SemiBold"/>
            </a:endParaRPr>
          </a:p>
        </p:txBody>
      </p:sp>
      <p:sp>
        <p:nvSpPr>
          <p:cNvPr id="100" name="Google Shape;100;p2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latin typeface="Nunito SemiBold"/>
                <a:ea typeface="Nunito SemiBold"/>
                <a:cs typeface="Nunito SemiBold"/>
                <a:sym typeface="Nunito SemiBold"/>
              </a:rPr>
              <a:t>Introduction to ML Pipeline</a:t>
            </a:r>
            <a:endParaRPr>
              <a:latin typeface="Nunito SemiBold"/>
              <a:ea typeface="Nunito SemiBold"/>
              <a:cs typeface="Nunito SemiBold"/>
              <a:sym typeface="Nunito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6"/>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What is Machine Learning Pipeline?</a:t>
            </a:r>
            <a:endParaRPr b="1">
              <a:latin typeface="Nunito"/>
              <a:ea typeface="Nunito"/>
              <a:cs typeface="Nunito"/>
              <a:sym typeface="Nunito"/>
            </a:endParaRPr>
          </a:p>
        </p:txBody>
      </p:sp>
      <p:pic>
        <p:nvPicPr>
          <p:cNvPr id="106" name="Google Shape;106;p26"/>
          <p:cNvPicPr preferRelativeResize="0"/>
          <p:nvPr/>
        </p:nvPicPr>
        <p:blipFill rotWithShape="1">
          <a:blip r:embed="rId3">
            <a:alphaModFix/>
          </a:blip>
          <a:srcRect/>
          <a:stretch/>
        </p:blipFill>
        <p:spPr>
          <a:xfrm>
            <a:off x="3418650" y="1762448"/>
            <a:ext cx="5428575" cy="2362225"/>
          </a:xfrm>
          <a:prstGeom prst="rect">
            <a:avLst/>
          </a:prstGeom>
          <a:noFill/>
          <a:ln>
            <a:noFill/>
          </a:ln>
        </p:spPr>
      </p:pic>
      <p:pic>
        <p:nvPicPr>
          <p:cNvPr id="107" name="Google Shape;107;p26"/>
          <p:cNvPicPr preferRelativeResize="0"/>
          <p:nvPr/>
        </p:nvPicPr>
        <p:blipFill>
          <a:blip r:embed="rId4">
            <a:alphaModFix/>
          </a:blip>
          <a:stretch>
            <a:fillRect/>
          </a:stretch>
        </p:blipFill>
        <p:spPr>
          <a:xfrm>
            <a:off x="54525" y="1564951"/>
            <a:ext cx="3364224" cy="319812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7"/>
          <p:cNvSpPr txBox="1">
            <a:spLocks noGrp="1"/>
          </p:cNvSpPr>
          <p:nvPr>
            <p:ph type="subTitle" idx="1"/>
          </p:nvPr>
        </p:nvSpPr>
        <p:spPr>
          <a:xfrm>
            <a:off x="0" y="0"/>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dirty="0">
                <a:latin typeface="Nunito"/>
                <a:ea typeface="Nunito"/>
                <a:cs typeface="Nunito"/>
                <a:sym typeface="Nunito"/>
              </a:rPr>
              <a:t>Type of ML Deployment</a:t>
            </a:r>
            <a:endParaRPr b="1" dirty="0">
              <a:latin typeface="Nunito"/>
              <a:ea typeface="Nunito"/>
              <a:cs typeface="Nunito"/>
              <a:sym typeface="Nunito"/>
            </a:endParaRPr>
          </a:p>
        </p:txBody>
      </p:sp>
      <p:pic>
        <p:nvPicPr>
          <p:cNvPr id="113" name="Google Shape;113;p27"/>
          <p:cNvPicPr preferRelativeResize="0"/>
          <p:nvPr/>
        </p:nvPicPr>
        <p:blipFill rotWithShape="1">
          <a:blip r:embed="rId3">
            <a:alphaModFix/>
          </a:blip>
          <a:srcRect/>
          <a:stretch/>
        </p:blipFill>
        <p:spPr>
          <a:xfrm>
            <a:off x="4747200" y="792600"/>
            <a:ext cx="3823040" cy="4046102"/>
          </a:xfrm>
          <a:prstGeom prst="rect">
            <a:avLst/>
          </a:prstGeom>
          <a:noFill/>
          <a:ln>
            <a:noFill/>
          </a:ln>
        </p:spPr>
      </p:pic>
      <p:sp>
        <p:nvSpPr>
          <p:cNvPr id="114" name="Google Shape;114;p27"/>
          <p:cNvSpPr txBox="1"/>
          <p:nvPr/>
        </p:nvSpPr>
        <p:spPr>
          <a:xfrm>
            <a:off x="194400" y="1145875"/>
            <a:ext cx="4552800" cy="3509400"/>
          </a:xfrm>
          <a:prstGeom prst="rect">
            <a:avLst/>
          </a:prstGeom>
          <a:noFill/>
          <a:ln>
            <a:noFill/>
          </a:ln>
        </p:spPr>
        <p:txBody>
          <a:bodyPr spcFirstLastPara="1" wrap="square" lIns="91425" tIns="91425" rIns="91425" bIns="91425" anchor="t" anchorCtr="0">
            <a:spAutoFit/>
          </a:bodyPr>
          <a:lstStyle/>
          <a:p>
            <a:pPr marL="457200" marR="0" lvl="0" indent="-304800" algn="l" rtl="0">
              <a:lnSpc>
                <a:spcPct val="100000"/>
              </a:lnSpc>
              <a:spcBef>
                <a:spcPts val="0"/>
              </a:spcBef>
              <a:spcAft>
                <a:spcPts val="0"/>
              </a:spcAft>
              <a:buClr>
                <a:schemeClr val="dk1"/>
              </a:buClr>
              <a:buSzPts val="1200"/>
              <a:buFont typeface="Arial"/>
              <a:buChar char="➔"/>
            </a:pPr>
            <a:r>
              <a:rPr lang="en-GB" sz="1200" b="1" i="0" u="none" strike="noStrike" cap="none" dirty="0">
                <a:solidFill>
                  <a:schemeClr val="accent5"/>
                </a:solidFill>
                <a:latin typeface="Nunito"/>
                <a:ea typeface="Nunito"/>
                <a:cs typeface="Nunito"/>
                <a:sym typeface="Nunito"/>
              </a:rPr>
              <a:t>Batch: </a:t>
            </a:r>
            <a:r>
              <a:rPr lang="en-GB" sz="1200" i="0" u="none" strike="noStrike" cap="none" dirty="0">
                <a:solidFill>
                  <a:schemeClr val="dk1"/>
                </a:solidFill>
                <a:latin typeface="Nunito Medium"/>
                <a:ea typeface="Nunito Medium"/>
                <a:cs typeface="Nunito Medium"/>
                <a:sym typeface="Nunito Medium"/>
              </a:rPr>
              <a:t>In batch deployment, ML models process large volumes of data at scheduled intervals, ideal for tasks like end-of-day reporting or monthly analytics.</a:t>
            </a:r>
            <a:endParaRPr sz="1200" i="0" u="none" strike="noStrike" cap="none" dirty="0">
              <a:solidFill>
                <a:schemeClr val="dk1"/>
              </a:solidFill>
              <a:latin typeface="Nunito Medium"/>
              <a:ea typeface="Nunito Medium"/>
              <a:cs typeface="Nunito Medium"/>
              <a:sym typeface="Nunito Medium"/>
            </a:endParaRPr>
          </a:p>
          <a:p>
            <a:pPr marL="457200" marR="0" lvl="0" indent="0" algn="l" rtl="0">
              <a:lnSpc>
                <a:spcPct val="100000"/>
              </a:lnSpc>
              <a:spcBef>
                <a:spcPts val="0"/>
              </a:spcBef>
              <a:spcAft>
                <a:spcPts val="0"/>
              </a:spcAft>
              <a:buNone/>
            </a:pPr>
            <a:endParaRPr sz="1200" dirty="0">
              <a:solidFill>
                <a:schemeClr val="dk1"/>
              </a:solidFill>
              <a:latin typeface="Nunito Medium"/>
              <a:ea typeface="Nunito Medium"/>
              <a:cs typeface="Nunito Medium"/>
              <a:sym typeface="Nunito Medium"/>
            </a:endParaRPr>
          </a:p>
          <a:p>
            <a:pPr marL="457200" marR="0" lvl="0" indent="-304800" algn="l" rtl="0">
              <a:lnSpc>
                <a:spcPct val="100000"/>
              </a:lnSpc>
              <a:spcBef>
                <a:spcPts val="0"/>
              </a:spcBef>
              <a:spcAft>
                <a:spcPts val="0"/>
              </a:spcAft>
              <a:buClr>
                <a:schemeClr val="dk1"/>
              </a:buClr>
              <a:buSzPts val="1200"/>
              <a:buFont typeface="Arial"/>
              <a:buChar char="➔"/>
            </a:pPr>
            <a:r>
              <a:rPr lang="en-GB" sz="1200" b="1" i="0" u="none" strike="noStrike" cap="none" dirty="0">
                <a:solidFill>
                  <a:schemeClr val="accent5"/>
                </a:solidFill>
                <a:latin typeface="Nunito"/>
                <a:ea typeface="Nunito"/>
                <a:cs typeface="Nunito"/>
                <a:sym typeface="Nunito"/>
              </a:rPr>
              <a:t>Stream:</a:t>
            </a:r>
            <a:r>
              <a:rPr lang="en-GB" sz="1200" i="0" u="none" strike="noStrike" cap="none" dirty="0">
                <a:solidFill>
                  <a:schemeClr val="accent5"/>
                </a:solidFill>
                <a:latin typeface="Nunito Medium"/>
                <a:ea typeface="Nunito Medium"/>
                <a:cs typeface="Nunito Medium"/>
                <a:sym typeface="Nunito Medium"/>
              </a:rPr>
              <a:t> </a:t>
            </a:r>
            <a:r>
              <a:rPr lang="en-GB" sz="1200" i="0" u="none" strike="noStrike" cap="none" dirty="0">
                <a:solidFill>
                  <a:schemeClr val="dk1"/>
                </a:solidFill>
                <a:latin typeface="Nunito Medium"/>
                <a:ea typeface="Nunito Medium"/>
                <a:cs typeface="Nunito Medium"/>
                <a:sym typeface="Nunito Medium"/>
              </a:rPr>
              <a:t>Stream deployment enables ML models to process and </a:t>
            </a:r>
            <a:r>
              <a:rPr lang="en-GB" sz="1200" i="0" u="none" strike="noStrike" cap="none" dirty="0" err="1">
                <a:solidFill>
                  <a:schemeClr val="dk1"/>
                </a:solidFill>
                <a:latin typeface="Nunito Medium"/>
                <a:ea typeface="Nunito Medium"/>
                <a:cs typeface="Nunito Medium"/>
                <a:sym typeface="Nunito Medium"/>
              </a:rPr>
              <a:t>analyze</a:t>
            </a:r>
            <a:r>
              <a:rPr lang="en-GB" sz="1200" i="0" u="none" strike="noStrike" cap="none" dirty="0">
                <a:solidFill>
                  <a:schemeClr val="dk1"/>
                </a:solidFill>
                <a:latin typeface="Nunito Medium"/>
                <a:ea typeface="Nunito Medium"/>
                <a:cs typeface="Nunito Medium"/>
                <a:sym typeface="Nunito Medium"/>
              </a:rPr>
              <a:t> data in real-time as it flows in, suitable for applications like fraud detection or live social media analysis.</a:t>
            </a:r>
            <a:endParaRPr sz="1200" i="0" u="none" strike="noStrike" cap="none" dirty="0">
              <a:solidFill>
                <a:schemeClr val="dk1"/>
              </a:solidFill>
              <a:latin typeface="Nunito Medium"/>
              <a:ea typeface="Nunito Medium"/>
              <a:cs typeface="Nunito Medium"/>
              <a:sym typeface="Nunito Medium"/>
            </a:endParaRPr>
          </a:p>
          <a:p>
            <a:pPr marL="457200" marR="0" lvl="0" indent="0" algn="l" rtl="0">
              <a:lnSpc>
                <a:spcPct val="100000"/>
              </a:lnSpc>
              <a:spcBef>
                <a:spcPts val="0"/>
              </a:spcBef>
              <a:spcAft>
                <a:spcPts val="0"/>
              </a:spcAft>
              <a:buNone/>
            </a:pPr>
            <a:endParaRPr sz="1200" dirty="0">
              <a:solidFill>
                <a:schemeClr val="dk1"/>
              </a:solidFill>
              <a:latin typeface="Nunito Medium"/>
              <a:ea typeface="Nunito Medium"/>
              <a:cs typeface="Nunito Medium"/>
              <a:sym typeface="Nunito Medium"/>
            </a:endParaRPr>
          </a:p>
          <a:p>
            <a:pPr marL="457200" marR="0" lvl="0" indent="-304800" algn="l" rtl="0">
              <a:lnSpc>
                <a:spcPct val="100000"/>
              </a:lnSpc>
              <a:spcBef>
                <a:spcPts val="0"/>
              </a:spcBef>
              <a:spcAft>
                <a:spcPts val="0"/>
              </a:spcAft>
              <a:buClr>
                <a:schemeClr val="dk1"/>
              </a:buClr>
              <a:buSzPts val="1200"/>
              <a:buFont typeface="Arial"/>
              <a:buChar char="➔"/>
            </a:pPr>
            <a:r>
              <a:rPr lang="en-GB" sz="1200" b="1" i="0" u="none" strike="noStrike" cap="none" dirty="0">
                <a:solidFill>
                  <a:schemeClr val="accent5"/>
                </a:solidFill>
                <a:latin typeface="Nunito"/>
                <a:ea typeface="Nunito"/>
                <a:cs typeface="Nunito"/>
                <a:sym typeface="Nunito"/>
              </a:rPr>
              <a:t>Realtime: </a:t>
            </a:r>
            <a:r>
              <a:rPr lang="en-GB" sz="1200" i="0" u="none" strike="noStrike" cap="none" dirty="0">
                <a:solidFill>
                  <a:schemeClr val="dk1"/>
                </a:solidFill>
                <a:latin typeface="Nunito Medium"/>
                <a:ea typeface="Nunito Medium"/>
                <a:cs typeface="Nunito Medium"/>
                <a:sym typeface="Nunito Medium"/>
              </a:rPr>
              <a:t>Realtime deployment allows ML models to provide instant predictions or decisions in response to incoming data, essential for use cases like recommendation systems or autonomous driving.</a:t>
            </a:r>
            <a:endParaRPr sz="1200" i="0" u="none" strike="noStrike" cap="none" dirty="0">
              <a:solidFill>
                <a:schemeClr val="dk1"/>
              </a:solidFill>
              <a:latin typeface="Nunito Medium"/>
              <a:ea typeface="Nunito Medium"/>
              <a:cs typeface="Nunito Medium"/>
              <a:sym typeface="Nunito Medium"/>
            </a:endParaRPr>
          </a:p>
          <a:p>
            <a:pPr marL="457200" marR="0" lvl="0" indent="0" algn="l" rtl="0">
              <a:lnSpc>
                <a:spcPct val="100000"/>
              </a:lnSpc>
              <a:spcBef>
                <a:spcPts val="0"/>
              </a:spcBef>
              <a:spcAft>
                <a:spcPts val="0"/>
              </a:spcAft>
              <a:buNone/>
            </a:pPr>
            <a:endParaRPr sz="1200" dirty="0">
              <a:solidFill>
                <a:schemeClr val="dk1"/>
              </a:solidFill>
              <a:latin typeface="Nunito Medium"/>
              <a:ea typeface="Nunito Medium"/>
              <a:cs typeface="Nunito Medium"/>
              <a:sym typeface="Nunito Medium"/>
            </a:endParaRPr>
          </a:p>
          <a:p>
            <a:pPr marL="457200" marR="0" lvl="0" indent="-304800" algn="l" rtl="0">
              <a:lnSpc>
                <a:spcPct val="100000"/>
              </a:lnSpc>
              <a:spcBef>
                <a:spcPts val="0"/>
              </a:spcBef>
              <a:spcAft>
                <a:spcPts val="0"/>
              </a:spcAft>
              <a:buClr>
                <a:schemeClr val="dk1"/>
              </a:buClr>
              <a:buSzPts val="1200"/>
              <a:buFont typeface="Arial"/>
              <a:buChar char="➔"/>
            </a:pPr>
            <a:r>
              <a:rPr lang="en-GB" sz="1200" b="1" i="0" u="none" strike="noStrike" cap="none" dirty="0">
                <a:solidFill>
                  <a:schemeClr val="accent5"/>
                </a:solidFill>
                <a:latin typeface="Nunito"/>
                <a:ea typeface="Nunito"/>
                <a:cs typeface="Nunito"/>
                <a:sym typeface="Nunito"/>
              </a:rPr>
              <a:t>Edge:</a:t>
            </a:r>
            <a:r>
              <a:rPr lang="en-GB" sz="1200" i="0" u="none" strike="noStrike" cap="none" dirty="0">
                <a:solidFill>
                  <a:schemeClr val="accent5"/>
                </a:solidFill>
                <a:latin typeface="Nunito Medium"/>
                <a:ea typeface="Nunito Medium"/>
                <a:cs typeface="Nunito Medium"/>
                <a:sym typeface="Nunito Medium"/>
              </a:rPr>
              <a:t> </a:t>
            </a:r>
            <a:r>
              <a:rPr lang="en-GB" sz="1200" i="0" u="none" strike="noStrike" cap="none" dirty="0">
                <a:solidFill>
                  <a:schemeClr val="dk1"/>
                </a:solidFill>
                <a:latin typeface="Nunito Medium"/>
                <a:ea typeface="Nunito Medium"/>
                <a:cs typeface="Nunito Medium"/>
                <a:sym typeface="Nunito Medium"/>
              </a:rPr>
              <a:t>Edge deployment involves running ML models on local devices close to the data source, reducing latency and bandwidth usage, which is crucial for IoT applications and smart devices.</a:t>
            </a:r>
            <a:endParaRPr sz="1200" i="0" u="none" strike="noStrike" cap="none" dirty="0">
              <a:solidFill>
                <a:schemeClr val="dk1"/>
              </a:solidFill>
              <a:latin typeface="Nunito Medium"/>
              <a:ea typeface="Nunito Medium"/>
              <a:cs typeface="Nunito Medium"/>
              <a:sym typeface="Nunito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8"/>
          <p:cNvSpPr txBox="1">
            <a:spLocks noGrp="1"/>
          </p:cNvSpPr>
          <p:nvPr>
            <p:ph type="subTitle" idx="1"/>
          </p:nvPr>
        </p:nvSpPr>
        <p:spPr>
          <a:xfrm>
            <a:off x="54525" y="50925"/>
            <a:ext cx="8520600" cy="607800"/>
          </a:xfrm>
          <a:prstGeom prst="rect">
            <a:avLst/>
          </a:prstGeom>
          <a:noFill/>
          <a:ln>
            <a:noFill/>
          </a:ln>
        </p:spPr>
        <p:txBody>
          <a:bodyPr spcFirstLastPara="1" wrap="square" lIns="91425" tIns="91425" rIns="91425" bIns="91425" anchor="t" anchorCtr="0">
            <a:normAutofit lnSpcReduction="10000"/>
          </a:bodyPr>
          <a:lstStyle/>
          <a:p>
            <a:pPr marL="0" lvl="0" indent="0" algn="ctr" rtl="0">
              <a:lnSpc>
                <a:spcPct val="100000"/>
              </a:lnSpc>
              <a:spcBef>
                <a:spcPts val="0"/>
              </a:spcBef>
              <a:spcAft>
                <a:spcPts val="0"/>
              </a:spcAft>
              <a:buSzPts val="2800"/>
              <a:buNone/>
            </a:pPr>
            <a:r>
              <a:rPr lang="en-GB" b="1" dirty="0">
                <a:latin typeface="Nunito"/>
                <a:ea typeface="Nunito"/>
                <a:cs typeface="Nunito"/>
                <a:sym typeface="Nunito"/>
              </a:rPr>
              <a:t>Infrastructure and Integration</a:t>
            </a:r>
            <a:endParaRPr b="1" dirty="0">
              <a:latin typeface="Nunito"/>
              <a:ea typeface="Nunito"/>
              <a:cs typeface="Nunito"/>
              <a:sym typeface="Nunito"/>
            </a:endParaRPr>
          </a:p>
        </p:txBody>
      </p:sp>
      <p:sp>
        <p:nvSpPr>
          <p:cNvPr id="120" name="Google Shape;120;p28"/>
          <p:cNvSpPr txBox="1"/>
          <p:nvPr/>
        </p:nvSpPr>
        <p:spPr>
          <a:xfrm>
            <a:off x="0" y="609600"/>
            <a:ext cx="8710500" cy="548700"/>
          </a:xfrm>
          <a:prstGeom prst="rect">
            <a:avLst/>
          </a:prstGeom>
          <a:noFill/>
          <a:ln>
            <a:noFill/>
          </a:ln>
        </p:spPr>
        <p:txBody>
          <a:bodyPr spcFirstLastPara="1" wrap="square" lIns="91425" tIns="91425" rIns="91425" bIns="91425" anchor="t" anchorCtr="0">
            <a:spAutoFit/>
          </a:bodyPr>
          <a:lstStyle/>
          <a:p>
            <a:pPr marL="457200" marR="0" lvl="0" indent="-298450" algn="l" rtl="0">
              <a:lnSpc>
                <a:spcPct val="115000"/>
              </a:lnSpc>
              <a:spcBef>
                <a:spcPts val="1200"/>
              </a:spcBef>
              <a:spcAft>
                <a:spcPts val="0"/>
              </a:spcAft>
              <a:buClr>
                <a:schemeClr val="dk1"/>
              </a:buClr>
              <a:buSzPts val="1100"/>
              <a:buFont typeface="Arial"/>
              <a:buChar char="●"/>
            </a:pPr>
            <a:r>
              <a:rPr lang="en-GB" sz="1100" b="1" i="0" u="none" strike="noStrike" cap="none">
                <a:solidFill>
                  <a:schemeClr val="accent5"/>
                </a:solidFill>
                <a:latin typeface="Nunito"/>
                <a:ea typeface="Nunito"/>
                <a:cs typeface="Nunito"/>
                <a:sym typeface="Nunito"/>
              </a:rPr>
              <a:t>Hardware and Software: </a:t>
            </a:r>
            <a:r>
              <a:rPr lang="en-GB" sz="1100" i="0" u="none" strike="noStrike" cap="none">
                <a:solidFill>
                  <a:schemeClr val="dk1"/>
                </a:solidFill>
                <a:latin typeface="Nunito Medium"/>
                <a:ea typeface="Nunito Medium"/>
                <a:cs typeface="Nunito Medium"/>
                <a:sym typeface="Nunito Medium"/>
              </a:rPr>
              <a:t>Setting up the right environment for model deployment.</a:t>
            </a:r>
            <a:endParaRPr sz="1100" i="0" u="none" strike="noStrike" cap="none">
              <a:solidFill>
                <a:schemeClr val="dk1"/>
              </a:solidFill>
              <a:latin typeface="Nunito Medium"/>
              <a:ea typeface="Nunito Medium"/>
              <a:cs typeface="Nunito Medium"/>
              <a:sym typeface="Nunito Medium"/>
            </a:endParaRPr>
          </a:p>
          <a:p>
            <a:pPr marL="457200" marR="0" lvl="0" indent="-298450" algn="l" rtl="0">
              <a:lnSpc>
                <a:spcPct val="115000"/>
              </a:lnSpc>
              <a:spcBef>
                <a:spcPts val="0"/>
              </a:spcBef>
              <a:spcAft>
                <a:spcPts val="0"/>
              </a:spcAft>
              <a:buClr>
                <a:schemeClr val="dk1"/>
              </a:buClr>
              <a:buSzPts val="1100"/>
              <a:buFont typeface="Arial"/>
              <a:buChar char="●"/>
            </a:pPr>
            <a:r>
              <a:rPr lang="en-GB" sz="1100" b="1" i="0" u="none" strike="noStrike" cap="none">
                <a:solidFill>
                  <a:schemeClr val="accent5"/>
                </a:solidFill>
                <a:latin typeface="Nunito"/>
                <a:ea typeface="Nunito"/>
                <a:cs typeface="Nunito"/>
                <a:sym typeface="Nunito"/>
              </a:rPr>
              <a:t>Integration: </a:t>
            </a:r>
            <a:r>
              <a:rPr lang="en-GB" sz="1100" i="0" u="none" strike="noStrike" cap="none">
                <a:solidFill>
                  <a:schemeClr val="dk1"/>
                </a:solidFill>
                <a:latin typeface="Nunito Medium"/>
                <a:ea typeface="Nunito Medium"/>
                <a:cs typeface="Nunito Medium"/>
                <a:sym typeface="Nunito Medium"/>
              </a:rPr>
              <a:t>Seamlessly integrating the model with existing systems and applications.</a:t>
            </a:r>
            <a:endParaRPr sz="1100" i="0" u="none" strike="noStrike" cap="none">
              <a:solidFill>
                <a:schemeClr val="dk1"/>
              </a:solidFill>
              <a:latin typeface="Nunito Medium"/>
              <a:ea typeface="Nunito Medium"/>
              <a:cs typeface="Nunito Medium"/>
              <a:sym typeface="Nunito Medium"/>
            </a:endParaRPr>
          </a:p>
        </p:txBody>
      </p:sp>
      <p:pic>
        <p:nvPicPr>
          <p:cNvPr id="121" name="Google Shape;121;p28"/>
          <p:cNvPicPr preferRelativeResize="0"/>
          <p:nvPr/>
        </p:nvPicPr>
        <p:blipFill rotWithShape="1">
          <a:blip r:embed="rId3">
            <a:alphaModFix/>
          </a:blip>
          <a:srcRect/>
          <a:stretch/>
        </p:blipFill>
        <p:spPr>
          <a:xfrm>
            <a:off x="858461" y="1480079"/>
            <a:ext cx="6993577" cy="40413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9"/>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Benefits of Deploying ML Models</a:t>
            </a:r>
            <a:endParaRPr b="1">
              <a:latin typeface="Nunito"/>
              <a:ea typeface="Nunito"/>
              <a:cs typeface="Nunito"/>
              <a:sym typeface="Nunito"/>
            </a:endParaRPr>
          </a:p>
        </p:txBody>
      </p:sp>
      <p:sp>
        <p:nvSpPr>
          <p:cNvPr id="127" name="Google Shape;127;p29"/>
          <p:cNvSpPr txBox="1"/>
          <p:nvPr/>
        </p:nvSpPr>
        <p:spPr>
          <a:xfrm>
            <a:off x="254200" y="609600"/>
            <a:ext cx="85602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200"/>
              <a:buFont typeface="Arial"/>
              <a:buNone/>
            </a:pPr>
            <a:r>
              <a:rPr lang="en-GB" b="1">
                <a:solidFill>
                  <a:schemeClr val="accent5"/>
                </a:solidFill>
                <a:latin typeface="Nunito"/>
                <a:ea typeface="Nunito"/>
                <a:cs typeface="Nunito"/>
                <a:sym typeface="Nunito"/>
              </a:rPr>
              <a:t>Focus on new models</a:t>
            </a:r>
            <a:r>
              <a:rPr lang="en-GB">
                <a:latin typeface="Nunito SemiBold"/>
                <a:ea typeface="Nunito SemiBold"/>
                <a:cs typeface="Nunito SemiBold"/>
                <a:sym typeface="Nunito SemiBold"/>
              </a:rPr>
              <a:t>, not maintaining existing models || </a:t>
            </a:r>
            <a:r>
              <a:rPr lang="en-GB" b="1">
                <a:solidFill>
                  <a:schemeClr val="accent5"/>
                </a:solidFill>
                <a:latin typeface="Nunito"/>
                <a:ea typeface="Nunito"/>
                <a:cs typeface="Nunito"/>
                <a:sym typeface="Nunito"/>
              </a:rPr>
              <a:t>Prevention</a:t>
            </a:r>
            <a:r>
              <a:rPr lang="en-GB" b="1">
                <a:latin typeface="Nunito"/>
                <a:ea typeface="Nunito"/>
                <a:cs typeface="Nunito"/>
                <a:sym typeface="Nunito"/>
              </a:rPr>
              <a:t> </a:t>
            </a:r>
            <a:r>
              <a:rPr lang="en-GB">
                <a:latin typeface="Nunito SemiBold"/>
                <a:ea typeface="Nunito SemiBold"/>
                <a:cs typeface="Nunito SemiBold"/>
                <a:sym typeface="Nunito SemiBold"/>
              </a:rPr>
              <a:t>of bugs || </a:t>
            </a:r>
            <a:r>
              <a:rPr lang="en-GB" b="1">
                <a:solidFill>
                  <a:schemeClr val="accent5"/>
                </a:solidFill>
                <a:latin typeface="Nunito"/>
                <a:ea typeface="Nunito"/>
                <a:cs typeface="Nunito"/>
                <a:sym typeface="Nunito"/>
              </a:rPr>
              <a:t>Creation </a:t>
            </a:r>
            <a:r>
              <a:rPr lang="en-GB">
                <a:latin typeface="Nunito SemiBold"/>
                <a:ea typeface="Nunito SemiBold"/>
                <a:cs typeface="Nunito SemiBold"/>
                <a:sym typeface="Nunito SemiBold"/>
              </a:rPr>
              <a:t>of records for debugging and reproducing results || </a:t>
            </a:r>
            <a:r>
              <a:rPr lang="en-GB" b="1">
                <a:solidFill>
                  <a:schemeClr val="accent5"/>
                </a:solidFill>
                <a:latin typeface="Nunito"/>
                <a:ea typeface="Nunito"/>
                <a:cs typeface="Nunito"/>
                <a:sym typeface="Nunito"/>
              </a:rPr>
              <a:t>Standardization |</a:t>
            </a:r>
            <a:r>
              <a:rPr lang="en-GB">
                <a:latin typeface="Nunito SemiBold"/>
                <a:ea typeface="Nunito SemiBold"/>
                <a:cs typeface="Nunito SemiBold"/>
                <a:sym typeface="Nunito SemiBold"/>
              </a:rPr>
              <a:t>| </a:t>
            </a:r>
            <a:r>
              <a:rPr lang="en-GB" b="1">
                <a:solidFill>
                  <a:schemeClr val="accent5"/>
                </a:solidFill>
                <a:latin typeface="Nunito"/>
                <a:ea typeface="Nunito"/>
                <a:cs typeface="Nunito"/>
                <a:sym typeface="Nunito"/>
              </a:rPr>
              <a:t>Allows models</a:t>
            </a:r>
            <a:r>
              <a:rPr lang="en-GB">
                <a:latin typeface="Nunito SemiBold"/>
                <a:ea typeface="Nunito SemiBold"/>
                <a:cs typeface="Nunito SemiBold"/>
                <a:sym typeface="Nunito SemiBold"/>
              </a:rPr>
              <a:t> to handle real-time data and large user bases.</a:t>
            </a:r>
            <a:endParaRPr>
              <a:latin typeface="Nunito SemiBold"/>
              <a:ea typeface="Nunito SemiBold"/>
              <a:cs typeface="Nunito SemiBold"/>
              <a:sym typeface="Nunito SemiBold"/>
            </a:endParaRPr>
          </a:p>
        </p:txBody>
      </p:sp>
      <p:pic>
        <p:nvPicPr>
          <p:cNvPr id="128" name="Google Shape;128;p29"/>
          <p:cNvPicPr preferRelativeResize="0"/>
          <p:nvPr/>
        </p:nvPicPr>
        <p:blipFill rotWithShape="1">
          <a:blip r:embed="rId3">
            <a:alphaModFix/>
          </a:blip>
          <a:srcRect/>
          <a:stretch/>
        </p:blipFill>
        <p:spPr>
          <a:xfrm>
            <a:off x="186550" y="1417575"/>
            <a:ext cx="8770898" cy="3725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30"/>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dirty="0">
                <a:latin typeface="Nunito"/>
                <a:ea typeface="Nunito"/>
                <a:cs typeface="Nunito"/>
                <a:sym typeface="Nunito"/>
              </a:rPr>
              <a:t>Challenges in ML Deployment</a:t>
            </a:r>
            <a:endParaRPr b="1" dirty="0">
              <a:latin typeface="Nunito"/>
              <a:ea typeface="Nunito"/>
              <a:cs typeface="Nunito"/>
              <a:sym typeface="Nunito"/>
            </a:endParaRPr>
          </a:p>
        </p:txBody>
      </p:sp>
      <p:sp>
        <p:nvSpPr>
          <p:cNvPr id="134" name="Google Shape;134;p30"/>
          <p:cNvSpPr txBox="1"/>
          <p:nvPr/>
        </p:nvSpPr>
        <p:spPr>
          <a:xfrm>
            <a:off x="119675" y="3815975"/>
            <a:ext cx="45081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GB" sz="1000" i="1" u="none" strike="noStrike" cap="none" dirty="0">
                <a:solidFill>
                  <a:schemeClr val="dk1"/>
                </a:solidFill>
                <a:highlight>
                  <a:srgbClr val="FFFFFF"/>
                </a:highlight>
                <a:latin typeface="Nunito"/>
                <a:ea typeface="Nunito"/>
                <a:cs typeface="Nunito"/>
                <a:sym typeface="Nunito"/>
              </a:rPr>
              <a:t>As per </a:t>
            </a:r>
            <a:r>
              <a:rPr lang="en-GB" sz="1000" i="1" u="none" strike="noStrike" cap="none" dirty="0">
                <a:solidFill>
                  <a:schemeClr val="hlink"/>
                </a:solidFill>
                <a:highlight>
                  <a:srgbClr val="FFFFFF"/>
                </a:highlight>
                <a:uFill>
                  <a:noFill/>
                </a:uFill>
                <a:latin typeface="Nunito"/>
                <a:ea typeface="Nunito"/>
                <a:cs typeface="Nunito"/>
                <a:sym typeface="Nunito"/>
                <a:hlinkClick r:id="rId3"/>
              </a:rPr>
              <a:t>research</a:t>
            </a:r>
            <a:r>
              <a:rPr lang="en-GB" sz="1000" i="1" u="none" strike="noStrike" cap="none" dirty="0">
                <a:solidFill>
                  <a:schemeClr val="dk1"/>
                </a:solidFill>
                <a:highlight>
                  <a:srgbClr val="FFFFFF"/>
                </a:highlight>
                <a:latin typeface="Nunito"/>
                <a:ea typeface="Nunito"/>
                <a:cs typeface="Nunito"/>
                <a:sym typeface="Nunito"/>
              </a:rPr>
              <a:t>, only 13% of ML models ever make it to production. This is a huge gap, considering the possibilities that AI model deployment can bring to the organization.</a:t>
            </a:r>
            <a:endParaRPr sz="1000" i="1" u="none" strike="noStrike" cap="none" dirty="0">
              <a:solidFill>
                <a:srgbClr val="000000"/>
              </a:solidFill>
              <a:latin typeface="Nunito"/>
              <a:ea typeface="Nunito"/>
              <a:cs typeface="Nunito"/>
              <a:sym typeface="Nunito"/>
            </a:endParaRPr>
          </a:p>
        </p:txBody>
      </p:sp>
      <p:sp>
        <p:nvSpPr>
          <p:cNvPr id="135" name="Google Shape;135;p30"/>
          <p:cNvSpPr txBox="1"/>
          <p:nvPr/>
        </p:nvSpPr>
        <p:spPr>
          <a:xfrm>
            <a:off x="6038300" y="663050"/>
            <a:ext cx="3000000" cy="4465200"/>
          </a:xfrm>
          <a:prstGeom prst="rect">
            <a:avLst/>
          </a:prstGeom>
          <a:noFill/>
          <a:ln>
            <a:noFill/>
          </a:ln>
        </p:spPr>
        <p:txBody>
          <a:bodyPr spcFirstLastPara="1" wrap="square" lIns="91425" tIns="91425" rIns="91425" bIns="91425" anchor="t" anchorCtr="0">
            <a:spAutoFit/>
          </a:bodyPr>
          <a:lstStyle/>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Data Management: </a:t>
            </a:r>
            <a:r>
              <a:rPr lang="en-GB" sz="900" i="0" u="none" strike="noStrike" cap="none" dirty="0">
                <a:solidFill>
                  <a:schemeClr val="dk1"/>
                </a:solidFill>
                <a:highlight>
                  <a:srgbClr val="FFFFFF"/>
                </a:highlight>
                <a:latin typeface="Nunito SemiBold"/>
                <a:ea typeface="Nunito SemiBold"/>
                <a:cs typeface="Nunito SemiBold"/>
                <a:sym typeface="Nunito SemiBold"/>
              </a:rPr>
              <a:t>Making sure the model gets the right kind of data.</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Model Scalability and Performance: </a:t>
            </a:r>
            <a:r>
              <a:rPr lang="en-GB" sz="900" i="0" u="none" strike="noStrike" cap="none" dirty="0">
                <a:solidFill>
                  <a:schemeClr val="dk1"/>
                </a:solidFill>
                <a:highlight>
                  <a:srgbClr val="FFFFFF"/>
                </a:highlight>
                <a:latin typeface="Nunito SemiBold"/>
                <a:ea typeface="Nunito SemiBold"/>
                <a:cs typeface="Nunito SemiBold"/>
                <a:sym typeface="Nunito SemiBold"/>
              </a:rPr>
              <a:t>Ensuring that their model can effectively scale as it keeps adding more complex information.</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Integration with Existing Systems: </a:t>
            </a:r>
            <a:r>
              <a:rPr lang="en-GB" sz="900" i="0" u="none" strike="noStrike" cap="none" dirty="0">
                <a:solidFill>
                  <a:schemeClr val="dk1"/>
                </a:solidFill>
                <a:highlight>
                  <a:srgbClr val="FFFFFF"/>
                </a:highlight>
                <a:latin typeface="Nunito SemiBold"/>
                <a:ea typeface="Nunito SemiBold"/>
                <a:cs typeface="Nunito SemiBold"/>
                <a:sym typeface="Nunito SemiBold"/>
              </a:rPr>
              <a:t>Fitting the model into current computers and software.</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Monitoring and Maintenance:</a:t>
            </a:r>
            <a:r>
              <a:rPr lang="en-GB" sz="900" b="1" i="0" u="none" strike="noStrike" cap="none" dirty="0">
                <a:solidFill>
                  <a:schemeClr val="dk1"/>
                </a:solidFill>
                <a:highlight>
                  <a:srgbClr val="FFFFFF"/>
                </a:highlight>
                <a:latin typeface="Nunito"/>
                <a:ea typeface="Nunito"/>
                <a:cs typeface="Nunito"/>
                <a:sym typeface="Nunito"/>
              </a:rPr>
              <a:t> </a:t>
            </a:r>
            <a:r>
              <a:rPr lang="en-GB" sz="900" i="0" u="none" strike="noStrike" cap="none" dirty="0">
                <a:solidFill>
                  <a:schemeClr val="dk1"/>
                </a:solidFill>
                <a:highlight>
                  <a:srgbClr val="FFFFFF"/>
                </a:highlight>
                <a:latin typeface="Nunito SemiBold"/>
                <a:ea typeface="Nunito SemiBold"/>
                <a:cs typeface="Nunito SemiBold"/>
                <a:sym typeface="Nunito SemiBold"/>
              </a:rPr>
              <a:t>Watching and fixing the model over time.</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Security and Privacy:</a:t>
            </a:r>
            <a:r>
              <a:rPr lang="en-GB" sz="900" b="1" i="0" u="none" strike="noStrike" cap="none" dirty="0">
                <a:solidFill>
                  <a:schemeClr val="dk1"/>
                </a:solidFill>
                <a:highlight>
                  <a:srgbClr val="FFFFFF"/>
                </a:highlight>
                <a:latin typeface="Nunito"/>
                <a:ea typeface="Nunito"/>
                <a:cs typeface="Nunito"/>
                <a:sym typeface="Nunito"/>
              </a:rPr>
              <a:t> </a:t>
            </a:r>
            <a:r>
              <a:rPr lang="en-GB" sz="900" i="0" u="none" strike="noStrike" cap="none" dirty="0">
                <a:solidFill>
                  <a:schemeClr val="dk1"/>
                </a:solidFill>
                <a:highlight>
                  <a:srgbClr val="FFFFFF"/>
                </a:highlight>
                <a:latin typeface="Nunito SemiBold"/>
                <a:ea typeface="Nunito SemiBold"/>
                <a:cs typeface="Nunito SemiBold"/>
                <a:sym typeface="Nunito SemiBold"/>
              </a:rPr>
              <a:t>Protecting data and keeping it private.</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Resource Management:</a:t>
            </a:r>
            <a:r>
              <a:rPr lang="en-GB" sz="900" b="1" i="0" u="none" strike="noStrike" cap="none" dirty="0">
                <a:solidFill>
                  <a:schemeClr val="dk1"/>
                </a:solidFill>
                <a:highlight>
                  <a:srgbClr val="FFFFFF"/>
                </a:highlight>
                <a:latin typeface="Nunito"/>
                <a:ea typeface="Nunito"/>
                <a:cs typeface="Nunito"/>
                <a:sym typeface="Nunito"/>
              </a:rPr>
              <a:t> </a:t>
            </a:r>
            <a:r>
              <a:rPr lang="en-GB" sz="900" i="0" u="none" strike="noStrike" cap="none" dirty="0">
                <a:solidFill>
                  <a:schemeClr val="dk1"/>
                </a:solidFill>
                <a:highlight>
                  <a:srgbClr val="FFFFFF"/>
                </a:highlight>
                <a:latin typeface="Nunito SemiBold"/>
                <a:ea typeface="Nunito SemiBold"/>
                <a:cs typeface="Nunito SemiBold"/>
                <a:sym typeface="Nunito SemiBold"/>
              </a:rPr>
              <a:t>Using computer resources like memory and power wisely.</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Versioning and Model Management: </a:t>
            </a:r>
            <a:r>
              <a:rPr lang="en-GB" sz="900" i="0" u="none" strike="noStrike" cap="none" dirty="0">
                <a:solidFill>
                  <a:schemeClr val="dk1"/>
                </a:solidFill>
                <a:highlight>
                  <a:srgbClr val="FFFFFF"/>
                </a:highlight>
                <a:latin typeface="Nunito SemiBold"/>
                <a:ea typeface="Nunito SemiBold"/>
                <a:cs typeface="Nunito SemiBold"/>
                <a:sym typeface="Nunito SemiBold"/>
              </a:rPr>
              <a:t>Keeping track of different versions of the model.</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Regulatory Compliance:</a:t>
            </a:r>
            <a:r>
              <a:rPr lang="en-GB" sz="900" i="0" u="none" strike="noStrike" cap="none" dirty="0">
                <a:solidFill>
                  <a:schemeClr val="accent5"/>
                </a:solidFill>
                <a:highlight>
                  <a:srgbClr val="FFFFFF"/>
                </a:highlight>
                <a:latin typeface="Nunito SemiBold"/>
                <a:ea typeface="Nunito SemiBold"/>
                <a:cs typeface="Nunito SemiBold"/>
                <a:sym typeface="Nunito SemiBold"/>
              </a:rPr>
              <a:t> </a:t>
            </a:r>
            <a:r>
              <a:rPr lang="en-GB" sz="900" i="0" u="none" strike="noStrike" cap="none" dirty="0">
                <a:solidFill>
                  <a:schemeClr val="dk1"/>
                </a:solidFill>
                <a:highlight>
                  <a:srgbClr val="FFFFFF"/>
                </a:highlight>
                <a:latin typeface="Nunito SemiBold"/>
                <a:ea typeface="Nunito SemiBold"/>
                <a:cs typeface="Nunito SemiBold"/>
                <a:sym typeface="Nunito SemiBold"/>
              </a:rPr>
              <a:t>Making sure the model follows the laws, rules, and regulations.</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User Acceptance and Trust: </a:t>
            </a:r>
            <a:r>
              <a:rPr lang="en-GB" sz="900" i="0" u="none" strike="noStrike" cap="none" dirty="0">
                <a:solidFill>
                  <a:schemeClr val="dk1"/>
                </a:solidFill>
                <a:highlight>
                  <a:srgbClr val="FFFFFF"/>
                </a:highlight>
                <a:latin typeface="Nunito SemiBold"/>
                <a:ea typeface="Nunito SemiBold"/>
                <a:cs typeface="Nunito SemiBold"/>
                <a:sym typeface="Nunito SemiBold"/>
              </a:rPr>
              <a:t>Getting people to trust and accept the model.</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Explainability and Transparency: </a:t>
            </a:r>
            <a:r>
              <a:rPr lang="en-GB" sz="900" i="0" u="none" strike="noStrike" cap="none" dirty="0">
                <a:solidFill>
                  <a:schemeClr val="dk1"/>
                </a:solidFill>
                <a:highlight>
                  <a:srgbClr val="FFFFFF"/>
                </a:highlight>
                <a:latin typeface="Nunito SemiBold"/>
                <a:ea typeface="Nunito SemiBold"/>
                <a:cs typeface="Nunito SemiBold"/>
                <a:sym typeface="Nunito SemiBold"/>
              </a:rPr>
              <a:t>Being able to explain how the model works.</a:t>
            </a:r>
            <a:endParaRPr sz="900" i="0" u="none" strike="noStrike" cap="none" dirty="0">
              <a:solidFill>
                <a:schemeClr val="dk1"/>
              </a:solidFill>
              <a:highlight>
                <a:srgbClr val="FFFFFF"/>
              </a:highlight>
              <a:latin typeface="Nunito SemiBold"/>
              <a:ea typeface="Nunito SemiBold"/>
              <a:cs typeface="Nunito SemiBold"/>
              <a:sym typeface="Nunito SemiBold"/>
            </a:endParaRPr>
          </a:p>
          <a:p>
            <a:pPr marL="457200" marR="0" lvl="0" indent="-285750" algn="l" rtl="0">
              <a:lnSpc>
                <a:spcPct val="115000"/>
              </a:lnSpc>
              <a:spcBef>
                <a:spcPts val="0"/>
              </a:spcBef>
              <a:spcAft>
                <a:spcPts val="0"/>
              </a:spcAft>
              <a:buClr>
                <a:schemeClr val="dk1"/>
              </a:buClr>
              <a:buSzPts val="900"/>
              <a:buFont typeface="Arial"/>
              <a:buChar char="●"/>
            </a:pPr>
            <a:r>
              <a:rPr lang="en-GB" sz="900" b="1" i="0" u="none" strike="noStrike" cap="none" dirty="0">
                <a:solidFill>
                  <a:schemeClr val="accent5"/>
                </a:solidFill>
                <a:highlight>
                  <a:srgbClr val="FFFFFF"/>
                </a:highlight>
                <a:latin typeface="Nunito"/>
                <a:ea typeface="Nunito"/>
                <a:cs typeface="Nunito"/>
                <a:sym typeface="Nunito"/>
              </a:rPr>
              <a:t>Cost Management: </a:t>
            </a:r>
            <a:r>
              <a:rPr lang="en-GB" sz="900" i="0" u="none" strike="noStrike" cap="none" dirty="0">
                <a:solidFill>
                  <a:schemeClr val="dk1"/>
                </a:solidFill>
                <a:highlight>
                  <a:srgbClr val="FFFFFF"/>
                </a:highlight>
                <a:latin typeface="Nunito SemiBold"/>
                <a:ea typeface="Nunito SemiBold"/>
                <a:cs typeface="Nunito SemiBold"/>
                <a:sym typeface="Nunito SemiBold"/>
              </a:rPr>
              <a:t>Managing how much it costs to use the model.</a:t>
            </a:r>
            <a:endParaRPr sz="900" i="0" u="none" strike="noStrike" cap="none" dirty="0">
              <a:solidFill>
                <a:schemeClr val="dk1"/>
              </a:solidFill>
              <a:highlight>
                <a:srgbClr val="FFFFFF"/>
              </a:highlight>
              <a:latin typeface="Nunito SemiBold"/>
              <a:ea typeface="Nunito SemiBold"/>
              <a:cs typeface="Nunito SemiBold"/>
              <a:sym typeface="Nunito SemiBold"/>
            </a:endParaRPr>
          </a:p>
        </p:txBody>
      </p:sp>
      <p:pic>
        <p:nvPicPr>
          <p:cNvPr id="136" name="Google Shape;136;p30"/>
          <p:cNvPicPr preferRelativeResize="0"/>
          <p:nvPr/>
        </p:nvPicPr>
        <p:blipFill rotWithShape="1">
          <a:blip r:embed="rId4">
            <a:alphaModFix/>
          </a:blip>
          <a:srcRect/>
          <a:stretch/>
        </p:blipFill>
        <p:spPr>
          <a:xfrm>
            <a:off x="227150" y="805975"/>
            <a:ext cx="5975251" cy="2716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31"/>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Data and Model Management</a:t>
            </a:r>
            <a:endParaRPr b="1">
              <a:latin typeface="Nunito"/>
              <a:ea typeface="Nunito"/>
              <a:cs typeface="Nunito"/>
              <a:sym typeface="Nunito"/>
            </a:endParaRPr>
          </a:p>
        </p:txBody>
      </p:sp>
      <p:sp>
        <p:nvSpPr>
          <p:cNvPr id="142" name="Google Shape;142;p31"/>
          <p:cNvSpPr txBox="1"/>
          <p:nvPr/>
        </p:nvSpPr>
        <p:spPr>
          <a:xfrm>
            <a:off x="276600" y="1114800"/>
            <a:ext cx="6264900" cy="523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Data Pipelines: </a:t>
            </a:r>
            <a:r>
              <a:rPr lang="en-GB" sz="1100" i="0" u="none" strike="noStrike" cap="none">
                <a:solidFill>
                  <a:schemeClr val="dk1"/>
                </a:solidFill>
                <a:latin typeface="Nunito Medium"/>
                <a:ea typeface="Nunito Medium"/>
                <a:cs typeface="Nunito Medium"/>
                <a:sym typeface="Nunito Medium"/>
              </a:rPr>
              <a:t>Building and maintaining data pipelines for continuous data flow.</a:t>
            </a: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Model Versioning: </a:t>
            </a:r>
            <a:r>
              <a:rPr lang="en-GB" sz="1100" i="0" u="none" strike="noStrike" cap="none">
                <a:solidFill>
                  <a:schemeClr val="dk1"/>
                </a:solidFill>
                <a:latin typeface="Nunito Medium"/>
                <a:ea typeface="Nunito Medium"/>
                <a:cs typeface="Nunito Medium"/>
                <a:sym typeface="Nunito Medium"/>
              </a:rPr>
              <a:t>Tracking and managing different versions of models.</a:t>
            </a:r>
            <a:endParaRPr sz="1100" i="0" u="none" strike="noStrike" cap="none">
              <a:solidFill>
                <a:schemeClr val="dk1"/>
              </a:solidFill>
              <a:latin typeface="Nunito Medium"/>
              <a:ea typeface="Nunito Medium"/>
              <a:cs typeface="Nunito Medium"/>
              <a:sym typeface="Nunito Medium"/>
            </a:endParaRPr>
          </a:p>
        </p:txBody>
      </p:sp>
      <p:pic>
        <p:nvPicPr>
          <p:cNvPr id="143" name="Google Shape;143;p31"/>
          <p:cNvPicPr preferRelativeResize="0"/>
          <p:nvPr/>
        </p:nvPicPr>
        <p:blipFill rotWithShape="1">
          <a:blip r:embed="rId3">
            <a:alphaModFix/>
          </a:blip>
          <a:srcRect/>
          <a:stretch/>
        </p:blipFill>
        <p:spPr>
          <a:xfrm>
            <a:off x="7543125" y="1259175"/>
            <a:ext cx="1289501" cy="967127"/>
          </a:xfrm>
          <a:prstGeom prst="rect">
            <a:avLst/>
          </a:prstGeom>
          <a:noFill/>
          <a:ln>
            <a:noFill/>
          </a:ln>
        </p:spPr>
      </p:pic>
      <p:pic>
        <p:nvPicPr>
          <p:cNvPr id="144" name="Google Shape;144;p31"/>
          <p:cNvPicPr preferRelativeResize="0"/>
          <p:nvPr/>
        </p:nvPicPr>
        <p:blipFill rotWithShape="1">
          <a:blip r:embed="rId4">
            <a:alphaModFix/>
          </a:blip>
          <a:srcRect/>
          <a:stretch/>
        </p:blipFill>
        <p:spPr>
          <a:xfrm>
            <a:off x="7704311" y="2533125"/>
            <a:ext cx="967122" cy="967127"/>
          </a:xfrm>
          <a:prstGeom prst="rect">
            <a:avLst/>
          </a:prstGeom>
          <a:noFill/>
          <a:ln>
            <a:noFill/>
          </a:ln>
        </p:spPr>
      </p:pic>
      <p:pic>
        <p:nvPicPr>
          <p:cNvPr id="145" name="Google Shape;145;p31"/>
          <p:cNvPicPr preferRelativeResize="0"/>
          <p:nvPr/>
        </p:nvPicPr>
        <p:blipFill rotWithShape="1">
          <a:blip r:embed="rId5">
            <a:alphaModFix/>
          </a:blip>
          <a:srcRect/>
          <a:stretch/>
        </p:blipFill>
        <p:spPr>
          <a:xfrm>
            <a:off x="7565296" y="3674868"/>
            <a:ext cx="1245151" cy="1245158"/>
          </a:xfrm>
          <a:prstGeom prst="rect">
            <a:avLst/>
          </a:prstGeom>
          <a:noFill/>
          <a:ln>
            <a:noFill/>
          </a:ln>
        </p:spPr>
      </p:pic>
      <p:pic>
        <p:nvPicPr>
          <p:cNvPr id="146" name="Google Shape;146;p31"/>
          <p:cNvPicPr preferRelativeResize="0"/>
          <p:nvPr/>
        </p:nvPicPr>
        <p:blipFill rotWithShape="1">
          <a:blip r:embed="rId6">
            <a:alphaModFix/>
          </a:blip>
          <a:srcRect/>
          <a:stretch/>
        </p:blipFill>
        <p:spPr>
          <a:xfrm>
            <a:off x="152400" y="2017300"/>
            <a:ext cx="7014275" cy="25589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2"/>
          <p:cNvSpPr txBox="1">
            <a:spLocks noGrp="1"/>
          </p:cNvSpPr>
          <p:nvPr>
            <p:ph type="subTitle" idx="1"/>
          </p:nvPr>
        </p:nvSpPr>
        <p:spPr>
          <a:xfrm>
            <a:off x="260200" y="4027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b="1">
                <a:latin typeface="Nunito"/>
                <a:ea typeface="Nunito"/>
                <a:cs typeface="Nunito"/>
                <a:sym typeface="Nunito"/>
              </a:rPr>
              <a:t>A/B Testing</a:t>
            </a:r>
            <a:endParaRPr b="1">
              <a:latin typeface="Nunito"/>
              <a:ea typeface="Nunito"/>
              <a:cs typeface="Nunito"/>
              <a:sym typeface="Nunito"/>
            </a:endParaRPr>
          </a:p>
        </p:txBody>
      </p:sp>
      <p:pic>
        <p:nvPicPr>
          <p:cNvPr id="152" name="Google Shape;152;p32"/>
          <p:cNvPicPr preferRelativeResize="0"/>
          <p:nvPr/>
        </p:nvPicPr>
        <p:blipFill>
          <a:blip r:embed="rId3">
            <a:alphaModFix/>
          </a:blip>
          <a:stretch>
            <a:fillRect/>
          </a:stretch>
        </p:blipFill>
        <p:spPr>
          <a:xfrm>
            <a:off x="4313650" y="1280700"/>
            <a:ext cx="4703475" cy="2838900"/>
          </a:xfrm>
          <a:prstGeom prst="rect">
            <a:avLst/>
          </a:prstGeom>
          <a:noFill/>
          <a:ln>
            <a:noFill/>
          </a:ln>
        </p:spPr>
      </p:pic>
      <p:sp>
        <p:nvSpPr>
          <p:cNvPr id="153" name="Google Shape;153;p32"/>
          <p:cNvSpPr txBox="1"/>
          <p:nvPr/>
        </p:nvSpPr>
        <p:spPr>
          <a:xfrm>
            <a:off x="260200" y="1408650"/>
            <a:ext cx="3926400" cy="3140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dk1"/>
              </a:buClr>
              <a:buSzPts val="1200"/>
              <a:buFont typeface="Nunito Medium"/>
              <a:buChar char="➔"/>
            </a:pPr>
            <a:r>
              <a:rPr lang="en-GB" sz="1200" b="1">
                <a:solidFill>
                  <a:schemeClr val="accent5"/>
                </a:solidFill>
                <a:latin typeface="Nunito"/>
                <a:ea typeface="Nunito"/>
                <a:cs typeface="Nunito"/>
                <a:sym typeface="Nunito"/>
              </a:rPr>
              <a:t>Objective Comparison: </a:t>
            </a:r>
            <a:r>
              <a:rPr lang="en-GB" sz="1200">
                <a:solidFill>
                  <a:schemeClr val="dk1"/>
                </a:solidFill>
                <a:latin typeface="Nunito Medium"/>
                <a:ea typeface="Nunito Medium"/>
                <a:cs typeface="Nunito Medium"/>
                <a:sym typeface="Nunito Medium"/>
              </a:rPr>
              <a:t>A/B testing allows for an objective comparison of two model versions to determine which performs better based on specific metrics.</a:t>
            </a:r>
            <a:endParaRPr sz="1200">
              <a:solidFill>
                <a:schemeClr val="dk1"/>
              </a:solidFill>
              <a:latin typeface="Nunito Medium"/>
              <a:ea typeface="Nunito Medium"/>
              <a:cs typeface="Nunito Medium"/>
              <a:sym typeface="Nunito Medium"/>
            </a:endParaRPr>
          </a:p>
          <a:p>
            <a:pPr marL="457200" lvl="0" indent="0" algn="l" rtl="0">
              <a:spcBef>
                <a:spcPts val="0"/>
              </a:spcBef>
              <a:spcAft>
                <a:spcPts val="0"/>
              </a:spcAft>
              <a:buNone/>
            </a:pPr>
            <a:endParaRPr sz="1200">
              <a:solidFill>
                <a:schemeClr val="dk1"/>
              </a:solidFill>
              <a:latin typeface="Nunito Medium"/>
              <a:ea typeface="Nunito Medium"/>
              <a:cs typeface="Nunito Medium"/>
              <a:sym typeface="Nunito Medium"/>
            </a:endParaRPr>
          </a:p>
          <a:p>
            <a:pPr marL="457200" lvl="0" indent="-304800" algn="l" rtl="0">
              <a:spcBef>
                <a:spcPts val="0"/>
              </a:spcBef>
              <a:spcAft>
                <a:spcPts val="0"/>
              </a:spcAft>
              <a:buClr>
                <a:schemeClr val="dk1"/>
              </a:buClr>
              <a:buSzPts val="1200"/>
              <a:buFont typeface="Nunito Medium"/>
              <a:buChar char="➔"/>
            </a:pPr>
            <a:r>
              <a:rPr lang="en-GB" sz="1200" b="1">
                <a:solidFill>
                  <a:schemeClr val="accent5"/>
                </a:solidFill>
                <a:latin typeface="Nunito"/>
                <a:ea typeface="Nunito"/>
                <a:cs typeface="Nunito"/>
                <a:sym typeface="Nunito"/>
              </a:rPr>
              <a:t>Real-World Application: </a:t>
            </a:r>
            <a:r>
              <a:rPr lang="en-GB" sz="1200">
                <a:solidFill>
                  <a:schemeClr val="dk1"/>
                </a:solidFill>
                <a:latin typeface="Nunito Medium"/>
                <a:ea typeface="Nunito Medium"/>
                <a:cs typeface="Nunito Medium"/>
                <a:sym typeface="Nunito Medium"/>
              </a:rPr>
              <a:t>It is widely used to optimize user experiences, such as testing different recommendation systems or ad strategies to enhance engagement or conversion rates.</a:t>
            </a:r>
            <a:endParaRPr sz="1200">
              <a:solidFill>
                <a:schemeClr val="dk1"/>
              </a:solidFill>
              <a:latin typeface="Nunito Medium"/>
              <a:ea typeface="Nunito Medium"/>
              <a:cs typeface="Nunito Medium"/>
              <a:sym typeface="Nunito Medium"/>
            </a:endParaRPr>
          </a:p>
          <a:p>
            <a:pPr marL="457200" lvl="0" indent="0" algn="l" rtl="0">
              <a:spcBef>
                <a:spcPts val="0"/>
              </a:spcBef>
              <a:spcAft>
                <a:spcPts val="0"/>
              </a:spcAft>
              <a:buNone/>
            </a:pPr>
            <a:endParaRPr sz="1200">
              <a:solidFill>
                <a:schemeClr val="dk1"/>
              </a:solidFill>
              <a:latin typeface="Nunito Medium"/>
              <a:ea typeface="Nunito Medium"/>
              <a:cs typeface="Nunito Medium"/>
              <a:sym typeface="Nunito Medium"/>
            </a:endParaRPr>
          </a:p>
          <a:p>
            <a:pPr marL="457200" lvl="0" indent="-304800" algn="l" rtl="0">
              <a:spcBef>
                <a:spcPts val="0"/>
              </a:spcBef>
              <a:spcAft>
                <a:spcPts val="0"/>
              </a:spcAft>
              <a:buClr>
                <a:schemeClr val="dk1"/>
              </a:buClr>
              <a:buSzPts val="1200"/>
              <a:buFont typeface="Nunito Medium"/>
              <a:buChar char="➔"/>
            </a:pPr>
            <a:r>
              <a:rPr lang="en-GB" sz="1200" b="1">
                <a:solidFill>
                  <a:schemeClr val="accent5"/>
                </a:solidFill>
                <a:latin typeface="Nunito"/>
                <a:ea typeface="Nunito"/>
                <a:cs typeface="Nunito"/>
                <a:sym typeface="Nunito"/>
              </a:rPr>
              <a:t>Statistical Significance:</a:t>
            </a:r>
            <a:r>
              <a:rPr lang="en-GB" sz="1200">
                <a:solidFill>
                  <a:schemeClr val="dk1"/>
                </a:solidFill>
                <a:latin typeface="Nunito Medium"/>
                <a:ea typeface="Nunito Medium"/>
                <a:cs typeface="Nunito Medium"/>
                <a:sym typeface="Nunito Medium"/>
              </a:rPr>
              <a:t> The technique ensures that performance differences are statistically significant and not due to random chance by using control and treatment groups along with statistical tests.</a:t>
            </a:r>
            <a:endParaRPr sz="1200">
              <a:solidFill>
                <a:schemeClr val="dk1"/>
              </a:solidFill>
              <a:latin typeface="Nunito Medium"/>
              <a:ea typeface="Nunito Medium"/>
              <a:cs typeface="Nunito Medium"/>
              <a:sym typeface="Nunit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3"/>
          <p:cNvSpPr txBox="1">
            <a:spLocks noGrp="1"/>
          </p:cNvSpPr>
          <p:nvPr>
            <p:ph type="subTitle" idx="1"/>
          </p:nvPr>
        </p:nvSpPr>
        <p:spPr>
          <a:xfrm>
            <a:off x="54525" y="50925"/>
            <a:ext cx="8520600" cy="8019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a:latin typeface="Nunito SemiBold"/>
                <a:ea typeface="Nunito SemiBold"/>
                <a:cs typeface="Nunito SemiBold"/>
                <a:sym typeface="Nunito SemiBold"/>
              </a:rPr>
              <a:t>Security, Compliance and Bias</a:t>
            </a:r>
            <a:endParaRPr>
              <a:latin typeface="Nunito SemiBold"/>
              <a:ea typeface="Nunito SemiBold"/>
              <a:cs typeface="Nunito SemiBold"/>
              <a:sym typeface="Nunito SemiBold"/>
            </a:endParaRPr>
          </a:p>
        </p:txBody>
      </p:sp>
      <p:sp>
        <p:nvSpPr>
          <p:cNvPr id="159" name="Google Shape;159;p33"/>
          <p:cNvSpPr txBox="1"/>
          <p:nvPr/>
        </p:nvSpPr>
        <p:spPr>
          <a:xfrm>
            <a:off x="0" y="838200"/>
            <a:ext cx="4231500" cy="3740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Security: </a:t>
            </a:r>
            <a:r>
              <a:rPr lang="en-GB" sz="1100" i="0" u="none" strike="noStrike" cap="none">
                <a:solidFill>
                  <a:schemeClr val="dk1"/>
                </a:solidFill>
                <a:latin typeface="Nunito Medium"/>
                <a:ea typeface="Nunito Medium"/>
                <a:cs typeface="Nunito Medium"/>
                <a:sym typeface="Nunito Medium"/>
              </a:rPr>
              <a:t>Ensuring the security of machine learning models involves protecting sensitive data from unauthorized access and breaches through robust encryption, secure APIs, and access controls</a:t>
            </a: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Compliance: </a:t>
            </a:r>
            <a:r>
              <a:rPr lang="en-GB" sz="1100" i="0" u="none" strike="noStrike" cap="none">
                <a:solidFill>
                  <a:schemeClr val="dk1"/>
                </a:solidFill>
                <a:latin typeface="Nunito Medium"/>
                <a:ea typeface="Nunito Medium"/>
                <a:cs typeface="Nunito Medium"/>
                <a:sym typeface="Nunito Medium"/>
              </a:rPr>
              <a:t>Adhering to industry regulations and standards, such as GDPR or HIPAA, is critical to ensure the legal and ethical use of data in machine learning deployments. This involves data anonymization, user consent, and regular compliance audits.</a:t>
            </a: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Bias Detection: </a:t>
            </a:r>
            <a:r>
              <a:rPr lang="en-GB" sz="1100" i="0" u="none" strike="noStrike" cap="none">
                <a:solidFill>
                  <a:schemeClr val="dk1"/>
                </a:solidFill>
                <a:latin typeface="Nunito Medium"/>
                <a:ea typeface="Nunito Medium"/>
                <a:cs typeface="Nunito Medium"/>
                <a:sym typeface="Nunito Medium"/>
              </a:rPr>
              <a:t>Identifying and mitigating bias in ML models is crucial to prevent unfair and discriminatory outcomes. This involves using diverse training datasets, applying fairness-aware algorithms, and conducting bias impact assessments</a:t>
            </a: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endParaRPr sz="1100" i="0" u="none" strike="noStrike" cap="none">
              <a:solidFill>
                <a:schemeClr val="dk1"/>
              </a:solidFill>
              <a:latin typeface="Nunito Medium"/>
              <a:ea typeface="Nunito Medium"/>
              <a:cs typeface="Nunito Medium"/>
              <a:sym typeface="Nunito Medium"/>
            </a:endParaRPr>
          </a:p>
          <a:p>
            <a:pPr marL="0" marR="0" lvl="0" indent="0" algn="l" rtl="0">
              <a:lnSpc>
                <a:spcPct val="100000"/>
              </a:lnSpc>
              <a:spcBef>
                <a:spcPts val="0"/>
              </a:spcBef>
              <a:spcAft>
                <a:spcPts val="0"/>
              </a:spcAft>
              <a:buClr>
                <a:srgbClr val="000000"/>
              </a:buClr>
              <a:buSzPts val="1100"/>
              <a:buFont typeface="Arial"/>
              <a:buNone/>
            </a:pPr>
            <a:r>
              <a:rPr lang="en-GB" sz="1100" b="1" i="0" u="none" strike="noStrike" cap="none">
                <a:solidFill>
                  <a:schemeClr val="accent5"/>
                </a:solidFill>
                <a:latin typeface="Nunito"/>
                <a:ea typeface="Nunito"/>
                <a:cs typeface="Nunito"/>
                <a:sym typeface="Nunito"/>
              </a:rPr>
              <a:t>Continuous Monitoring: </a:t>
            </a:r>
            <a:r>
              <a:rPr lang="en-GB" sz="1100" i="0" u="none" strike="noStrike" cap="none">
                <a:solidFill>
                  <a:schemeClr val="dk1"/>
                </a:solidFill>
                <a:latin typeface="Nunito Medium"/>
                <a:ea typeface="Nunito Medium"/>
                <a:cs typeface="Nunito Medium"/>
                <a:sym typeface="Nunito Medium"/>
              </a:rPr>
              <a:t>Regular monitoring and updating of deployed models are essential to maintain security, compliance, and fairness. This involves real-time performance tracking, automated alerts for anomalies, and periodic model retraining.</a:t>
            </a:r>
            <a:endParaRPr sz="1100" i="0" u="none" strike="noStrike" cap="none">
              <a:solidFill>
                <a:schemeClr val="dk1"/>
              </a:solidFill>
              <a:latin typeface="Nunito Medium"/>
              <a:ea typeface="Nunito Medium"/>
              <a:cs typeface="Nunito Medium"/>
              <a:sym typeface="Nunito Medium"/>
            </a:endParaRPr>
          </a:p>
        </p:txBody>
      </p:sp>
      <p:pic>
        <p:nvPicPr>
          <p:cNvPr id="160" name="Google Shape;160;p33"/>
          <p:cNvPicPr preferRelativeResize="0"/>
          <p:nvPr/>
        </p:nvPicPr>
        <p:blipFill rotWithShape="1">
          <a:blip r:embed="rId3">
            <a:alphaModFix/>
          </a:blip>
          <a:srcRect/>
          <a:stretch/>
        </p:blipFill>
        <p:spPr>
          <a:xfrm>
            <a:off x="4052325" y="1143250"/>
            <a:ext cx="5091677" cy="3207776"/>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678</Words>
  <Application>Microsoft Office PowerPoint</Application>
  <PresentationFormat>On-screen Show (16:9)</PresentationFormat>
  <Paragraphs>47</Paragraphs>
  <Slides>9</Slides>
  <Notes>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vt:i4>
      </vt:variant>
    </vt:vector>
  </HeadingPairs>
  <TitlesOfParts>
    <vt:vector size="15" baseType="lpstr">
      <vt:lpstr>Nunito</vt:lpstr>
      <vt:lpstr>Arial</vt:lpstr>
      <vt:lpstr>Nunito SemiBold</vt:lpstr>
      <vt:lpstr>Nunito Medium</vt:lpstr>
      <vt:lpstr>Simple Light</vt:lpstr>
      <vt:lpstr>Simple Light</vt:lpstr>
      <vt:lpstr>Machine Learning Model Deployment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nayeem shaikh</cp:lastModifiedBy>
  <cp:revision>1</cp:revision>
  <dcterms:modified xsi:type="dcterms:W3CDTF">2025-07-29T18:22:20Z</dcterms:modified>
</cp:coreProperties>
</file>